
<file path=[Content_Types].xml><?xml version="1.0" encoding="utf-8"?>
<Types xmlns="http://schemas.openxmlformats.org/package/2006/content-types">
  <Default Extension="png" ContentType="image/png"/>
  <Default Extension="mp3" ContentType="audio/mpe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357" r:id="rId2"/>
    <p:sldId id="257" r:id="rId3"/>
    <p:sldId id="258" r:id="rId4"/>
    <p:sldId id="385" r:id="rId5"/>
    <p:sldId id="395" r:id="rId6"/>
    <p:sldId id="397" r:id="rId7"/>
    <p:sldId id="352" r:id="rId8"/>
    <p:sldId id="330" r:id="rId9"/>
    <p:sldId id="409" r:id="rId10"/>
    <p:sldId id="331" r:id="rId11"/>
    <p:sldId id="332" r:id="rId12"/>
    <p:sldId id="410" r:id="rId13"/>
    <p:sldId id="376" r:id="rId14"/>
    <p:sldId id="378" r:id="rId15"/>
    <p:sldId id="354" r:id="rId16"/>
    <p:sldId id="398" r:id="rId17"/>
    <p:sldId id="339" r:id="rId18"/>
    <p:sldId id="399" r:id="rId19"/>
    <p:sldId id="411" r:id="rId20"/>
    <p:sldId id="412" r:id="rId21"/>
    <p:sldId id="413" r:id="rId22"/>
    <p:sldId id="408" r:id="rId23"/>
    <p:sldId id="363" r:id="rId24"/>
    <p:sldId id="349" r:id="rId25"/>
    <p:sldId id="365" r:id="rId26"/>
    <p:sldId id="366" r:id="rId27"/>
    <p:sldId id="389" r:id="rId28"/>
    <p:sldId id="390" r:id="rId29"/>
    <p:sldId id="347" r:id="rId30"/>
    <p:sldId id="364" r:id="rId31"/>
    <p:sldId id="403" r:id="rId32"/>
    <p:sldId id="368" r:id="rId33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6D4"/>
    <a:srgbClr val="ED7D31"/>
    <a:srgbClr val="1414B2"/>
    <a:srgbClr val="990000"/>
    <a:srgbClr val="FE9202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1618" autoAdjust="0"/>
    <p:restoredTop sz="94280" autoAdjust="0"/>
  </p:normalViewPr>
  <p:slideViewPr>
    <p:cSldViewPr snapToGrid="0">
      <p:cViewPr varScale="1">
        <p:scale>
          <a:sx n="60" d="100"/>
          <a:sy n="60" d="100"/>
        </p:scale>
        <p:origin x="176" y="2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0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10.mp3>
</file>

<file path=ppt/media/media11.mp3>
</file>

<file path=ppt/media/media12.mp3>
</file>

<file path=ppt/media/media13.mp3>
</file>

<file path=ppt/media/media14.mp3>
</file>

<file path=ppt/media/media15.m4a>
</file>

<file path=ppt/media/media16.mp3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p3>
</file>

<file path=ppt/media/media25.mp3>
</file>

<file path=ppt/media/media26.mp3>
</file>

<file path=ppt/media/media27.mp3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p3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44.mp3>
</file>

<file path=ppt/media/media45.m4a>
</file>

<file path=ppt/media/media46.m4a>
</file>

<file path=ppt/media/media5.m4a>
</file>

<file path=ppt/media/media6.m4a>
</file>

<file path=ppt/media/media7.m4a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A43707-40CE-1C4D-A342-DEBA2A69CDDC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2AB4F1-E88B-3E4A-93A4-19F0B93E6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8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848526"/>
      </p:ext>
    </p:extLst>
  </p:cSld>
  <p:clrMapOvr>
    <a:masterClrMapping/>
  </p:clrMapOvr>
  <p:transition spd="slow" advClick="0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71863"/>
      </p:ext>
    </p:extLst>
  </p:cSld>
  <p:clrMapOvr>
    <a:masterClrMapping/>
  </p:clrMapOvr>
  <p:transition spd="slow" advClick="0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9989"/>
      </p:ext>
    </p:extLst>
  </p:cSld>
  <p:clrMapOvr>
    <a:masterClrMapping/>
  </p:clrMapOvr>
  <p:transition spd="slow" advClick="0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786492"/>
      </p:ext>
    </p:extLst>
  </p:cSld>
  <p:clrMapOvr>
    <a:masterClrMapping/>
  </p:clrMapOvr>
  <p:transition spd="slow" advClick="0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31399"/>
      </p:ext>
    </p:extLst>
  </p:cSld>
  <p:clrMapOvr>
    <a:masterClrMapping/>
  </p:clrMapOvr>
  <p:transition spd="slow" advClick="0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108553"/>
      </p:ext>
    </p:extLst>
  </p:cSld>
  <p:clrMapOvr>
    <a:masterClrMapping/>
  </p:clrMapOvr>
  <p:transition spd="slow" advClick="0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25133"/>
      </p:ext>
    </p:extLst>
  </p:cSld>
  <p:clrMapOvr>
    <a:masterClrMapping/>
  </p:clrMapOvr>
  <p:transition spd="slow" advClick="0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419718"/>
      </p:ext>
    </p:extLst>
  </p:cSld>
  <p:clrMapOvr>
    <a:masterClrMapping/>
  </p:clrMapOvr>
  <p:transition spd="slow" advClick="0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84964"/>
      </p:ext>
    </p:extLst>
  </p:cSld>
  <p:clrMapOvr>
    <a:masterClrMapping/>
  </p:clrMapOvr>
  <p:transition spd="slow" advClick="0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17500"/>
      </p:ext>
    </p:extLst>
  </p:cSld>
  <p:clrMapOvr>
    <a:masterClrMapping/>
  </p:clrMapOvr>
  <p:transition spd="slow" advClick="0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6676"/>
      </p:ext>
    </p:extLst>
  </p:cSld>
  <p:clrMapOvr>
    <a:masterClrMapping/>
  </p:clrMapOvr>
  <p:transition spd="slow" advClick="0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88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 advClick="0" advTm="0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2.m4a"/><Relationship Id="rId1" Type="http://schemas.openxmlformats.org/officeDocument/2006/relationships/audio" Target="NULL" TargetMode="Externa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audio" Target="../media/media11.mp3"/><Relationship Id="rId13" Type="http://schemas.microsoft.com/office/2007/relationships/media" Target="../media/media26.mp3"/><Relationship Id="rId3" Type="http://schemas.microsoft.com/office/2007/relationships/media" Target="../media/media9.mp3"/><Relationship Id="rId7" Type="http://schemas.microsoft.com/office/2007/relationships/media" Target="../media/media11.mp3"/><Relationship Id="rId12" Type="http://schemas.openxmlformats.org/officeDocument/2006/relationships/audio" Target="../media/media25.mp3"/><Relationship Id="rId2" Type="http://schemas.openxmlformats.org/officeDocument/2006/relationships/audio" Target="../media/media8.mp3"/><Relationship Id="rId16" Type="http://schemas.openxmlformats.org/officeDocument/2006/relationships/image" Target="../media/image5.png"/><Relationship Id="rId1" Type="http://schemas.microsoft.com/office/2007/relationships/media" Target="../media/media8.mp3"/><Relationship Id="rId6" Type="http://schemas.openxmlformats.org/officeDocument/2006/relationships/audio" Target="../media/media10.mp3"/><Relationship Id="rId11" Type="http://schemas.microsoft.com/office/2007/relationships/media" Target="../media/media25.mp3"/><Relationship Id="rId5" Type="http://schemas.microsoft.com/office/2007/relationships/media" Target="../media/media10.mp3"/><Relationship Id="rId15" Type="http://schemas.openxmlformats.org/officeDocument/2006/relationships/slideLayout" Target="../slideLayouts/slideLayout2.xml"/><Relationship Id="rId10" Type="http://schemas.openxmlformats.org/officeDocument/2006/relationships/audio" Target="../media/media24.mp3"/><Relationship Id="rId4" Type="http://schemas.openxmlformats.org/officeDocument/2006/relationships/audio" Target="../media/media9.mp3"/><Relationship Id="rId9" Type="http://schemas.microsoft.com/office/2007/relationships/media" Target="../media/media24.mp3"/><Relationship Id="rId14" Type="http://schemas.openxmlformats.org/officeDocument/2006/relationships/audio" Target="../media/media26.mp3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28.m4a"/><Relationship Id="rId7" Type="http://schemas.openxmlformats.org/officeDocument/2006/relationships/image" Target="../media/image3.png"/><Relationship Id="rId2" Type="http://schemas.openxmlformats.org/officeDocument/2006/relationships/audio" Target="../media/media27.mp3"/><Relationship Id="rId1" Type="http://schemas.microsoft.com/office/2007/relationships/media" Target="../media/media27.mp3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8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9.m4a"/><Relationship Id="rId1" Type="http://schemas.openxmlformats.org/officeDocument/2006/relationships/audio" Target="NULL" TargetMode="Externa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m4a"/><Relationship Id="rId7" Type="http://schemas.openxmlformats.org/officeDocument/2006/relationships/image" Target="../media/image3.png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3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media" Target="../media/media35.m4a"/><Relationship Id="rId7" Type="http://schemas.openxmlformats.org/officeDocument/2006/relationships/image" Target="../media/image3.png"/><Relationship Id="rId2" Type="http://schemas.microsoft.com/office/2007/relationships/media" Target="../media/media34.mp3"/><Relationship Id="rId1" Type="http://schemas.openxmlformats.org/officeDocument/2006/relationships/audio" Target="NULL" TargetMode="External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5.m4a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3.m4a"/><Relationship Id="rId1" Type="http://schemas.microsoft.com/office/2007/relationships/media" Target="../media/media43.m4a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media" Target="../media/media45.m4a"/><Relationship Id="rId7" Type="http://schemas.openxmlformats.org/officeDocument/2006/relationships/image" Target="../media/image4.png"/><Relationship Id="rId2" Type="http://schemas.openxmlformats.org/officeDocument/2006/relationships/audio" Target="../media/media44.mp3"/><Relationship Id="rId1" Type="http://schemas.microsoft.com/office/2007/relationships/media" Target="../media/media44.mp3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5.m4a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6.m4a"/><Relationship Id="rId1" Type="http://schemas.microsoft.com/office/2007/relationships/media" Target="../media/media46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11.mp3"/><Relationship Id="rId13" Type="http://schemas.microsoft.com/office/2007/relationships/media" Target="../media/media14.mp3"/><Relationship Id="rId18" Type="http://schemas.openxmlformats.org/officeDocument/2006/relationships/image" Target="../media/image5.png"/><Relationship Id="rId3" Type="http://schemas.microsoft.com/office/2007/relationships/media" Target="../media/media9.mp3"/><Relationship Id="rId7" Type="http://schemas.microsoft.com/office/2007/relationships/media" Target="../media/media11.mp3"/><Relationship Id="rId12" Type="http://schemas.openxmlformats.org/officeDocument/2006/relationships/audio" Target="../media/media13.mp3"/><Relationship Id="rId17" Type="http://schemas.openxmlformats.org/officeDocument/2006/relationships/slideLayout" Target="../slideLayouts/slideLayout2.xml"/><Relationship Id="rId2" Type="http://schemas.openxmlformats.org/officeDocument/2006/relationships/audio" Target="../media/media8.mp3"/><Relationship Id="rId16" Type="http://schemas.microsoft.com/office/2007/relationships/media" Target="../media/media15.m4a"/><Relationship Id="rId1" Type="http://schemas.microsoft.com/office/2007/relationships/media" Target="../media/media8.mp3"/><Relationship Id="rId6" Type="http://schemas.openxmlformats.org/officeDocument/2006/relationships/audio" Target="../media/media10.mp3"/><Relationship Id="rId11" Type="http://schemas.microsoft.com/office/2007/relationships/media" Target="../media/media13.mp3"/><Relationship Id="rId5" Type="http://schemas.microsoft.com/office/2007/relationships/media" Target="../media/media10.mp3"/><Relationship Id="rId15" Type="http://schemas.openxmlformats.org/officeDocument/2006/relationships/audio" Target="NULL" TargetMode="External"/><Relationship Id="rId10" Type="http://schemas.openxmlformats.org/officeDocument/2006/relationships/audio" Target="../media/media12.mp3"/><Relationship Id="rId19" Type="http://schemas.openxmlformats.org/officeDocument/2006/relationships/image" Target="../media/image4.png"/><Relationship Id="rId4" Type="http://schemas.openxmlformats.org/officeDocument/2006/relationships/audio" Target="../media/media9.mp3"/><Relationship Id="rId9" Type="http://schemas.microsoft.com/office/2007/relationships/media" Target="../media/media12.mp3"/><Relationship Id="rId14" Type="http://schemas.openxmlformats.org/officeDocument/2006/relationships/audio" Target="../media/media14.mp3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7.m4a"/><Relationship Id="rId7" Type="http://schemas.openxmlformats.org/officeDocument/2006/relationships/image" Target="../media/image3.png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7.m4a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8.m4a"/><Relationship Id="rId7" Type="http://schemas.openxmlformats.org/officeDocument/2006/relationships/image" Target="../media/image3.png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7" name="Rectangle 6"/>
          <p:cNvSpPr/>
          <p:nvPr/>
        </p:nvSpPr>
        <p:spPr>
          <a:xfrm>
            <a:off x="150312" y="4313320"/>
            <a:ext cx="1138989" cy="934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4572000" y="3146863"/>
            <a:ext cx="4391419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800" dirty="0">
                <a:latin typeface="Century Gothic" panose="020B0502020202020204" pitchFamily="34" charset="0"/>
              </a:rPr>
              <a:t>Syllable Divisions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225566" y="1966494"/>
            <a:ext cx="453112" cy="371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0" y="472057"/>
            <a:ext cx="29987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solidFill>
                  <a:srgbClr val="ED7D31"/>
                </a:solidFill>
                <a:latin typeface="Century Gothic" panose="020B0502020202020204" pitchFamily="34" charset="0"/>
              </a:rPr>
              <a:t>Part 3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56478" y="1922972"/>
            <a:ext cx="8706941" cy="0"/>
          </a:xfrm>
          <a:prstGeom prst="line">
            <a:avLst/>
          </a:prstGeom>
          <a:ln w="76200">
            <a:solidFill>
              <a:srgbClr val="ED7D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1FD105D-6DB2-4B76-9D8A-D75B6BE83700}"/>
              </a:ext>
            </a:extLst>
          </p:cNvPr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560E5E1-22DD-4887-9087-C64FC7C65B6C}"/>
              </a:ext>
            </a:extLst>
          </p:cNvPr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ED48F3-3FEE-402C-935F-8CA2FE151C8D}"/>
              </a:ext>
            </a:extLst>
          </p:cNvPr>
          <p:cNvSpPr txBox="1"/>
          <p:nvPr/>
        </p:nvSpPr>
        <p:spPr>
          <a:xfrm>
            <a:off x="3328639" y="423684"/>
            <a:ext cx="65696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4400" b="1" spc="-150" dirty="0">
                <a:solidFill>
                  <a:prstClr val="black"/>
                </a:solidFill>
                <a:latin typeface="Century Gothic" panose="020B0502020202020204" pitchFamily="34" charset="0"/>
              </a:rPr>
              <a:t>49. Growing as a Christian</a:t>
            </a:r>
            <a:endParaRPr lang="en-US" sz="4400" spc="-15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7" name="Picture 16" descr="../../01_SyllableBible/IVANSdrawings/ImagesForReadWithMeBible/FINAL_sent_to_FreeBibleImages_300dpi/49_53_I_Am_Alive/ChildrenAroundTheWorld/HispanicGirl.jpg">
            <a:extLst>
              <a:ext uri="{FF2B5EF4-FFF2-40B4-BE49-F238E27FC236}">
                <a16:creationId xmlns:a16="http://schemas.microsoft.com/office/drawing/2014/main" id="{413170BB-1C71-4902-84DE-742E6F3644A2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13" t="2554" r="21795" b="7057"/>
          <a:stretch/>
        </p:blipFill>
        <p:spPr bwMode="auto">
          <a:xfrm>
            <a:off x="2500560" y="2099073"/>
            <a:ext cx="1225016" cy="310218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  <a:ext uri="{FAA26D3D-D897-4be2-8F04-BA451C77F1D7}">
              <ma14:placeholderFlag xmlns:wpc="http://schemas.microsoft.com/office/word/2010/wordprocessingCanvas" xmlns:cx="http://schemas.microsoft.com/office/drawing/2014/chartex" xmlns:cx1="http://schemas.microsoft.com/office/drawing/2015/9/8/chartex" xmlns:cx2="http://schemas.microsoft.com/office/drawing/2015/10/21/chartex" xmlns:cx3="http://schemas.microsoft.com/office/drawing/2016/5/9/chartex" xmlns:cx4="http://schemas.microsoft.com/office/drawing/2016/5/10/chartex" xmlns:cx5="http://schemas.microsoft.com/office/drawing/2016/5/11/chartex" xmlns:cx6="http://schemas.microsoft.com/office/drawing/2016/5/12/chartex" xmlns:cx7="http://schemas.microsoft.com/office/drawing/2016/5/13/chartex" xmlns:cx8="http://schemas.microsoft.com/office/drawing/2016/5/14/chartex" xmlns:mc="http://schemas.openxmlformats.org/markup-compatibility/2006" xmlns:aink="http://schemas.microsoft.com/office/drawing/2016/ink" xmlns:am3d="http://schemas.microsoft.com/office/drawing/2017/model3d" xmlns:m="http://schemas.openxmlformats.org/officeDocument/2006/math" xmlns:wp14="http://schemas.microsoft.com/office/word/2010/wordprocessingDrawing" xmlns:wp="http://schemas.openxmlformats.org/drawingml/2006/wordprocessingDrawing" xmlns:w14="http://schemas.microsoft.com/office/word/2010/wordml" xmlns:w15="http://schemas.microsoft.com/office/word/2012/wordml" xmlns:w16cid="http://schemas.microsoft.com/office/word/2016/wordml/cid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ma14="http://schemas.microsoft.com/office/mac/drawingml/2011/main" xmlns:w="http://schemas.openxmlformats.org/wordprocessingml/2006/main" xmlns:w10="urn:schemas-microsoft-com:office:word" xmlns:v="urn:schemas-microsoft-com:vml" xmlns:o="urn:schemas-microsoft-com:office:office" xmlns:mv="urn:schemas-microsoft-com:mac:vml" xmlns:mo="http://schemas.microsoft.com/office/mac/office/2008/main" xmlns="" xmlns:lc="http://schemas.openxmlformats.org/drawingml/2006/lockedCanvas"/>
            </a:ext>
          </a:extLst>
        </p:spPr>
      </p:pic>
      <p:pic>
        <p:nvPicPr>
          <p:cNvPr id="21" name="Picture 20" descr="../../Desktop/praying-155627_1280.png">
            <a:extLst>
              <a:ext uri="{FF2B5EF4-FFF2-40B4-BE49-F238E27FC236}">
                <a16:creationId xmlns:a16="http://schemas.microsoft.com/office/drawing/2014/main" id="{3C475C29-72A9-466D-A1E3-5793AD8D0F9B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194" y="2548016"/>
            <a:ext cx="1370147" cy="2592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50AE9BA-029B-9F4C-980B-C7DC3C40EE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3406" y="-2261210"/>
            <a:ext cx="812800" cy="8128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EF2FBD8-8361-AD47-A70A-8908EF40987B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288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/>
      <p:bldP spid="13" grpId="0" animBg="1"/>
      <p:bldP spid="15" grpId="0"/>
      <p:bldP spid="14" grpId="0"/>
      <p:bldP spid="1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21762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be  </a:t>
            </a:r>
            <a:r>
              <a:rPr lang="en-US" sz="8000" b="1" dirty="0" err="1">
                <a:solidFill>
                  <a:srgbClr val="1414B2"/>
                </a:solidFill>
                <a:latin typeface="Century Gothic" panose="020B0502020202020204" pitchFamily="34" charset="0"/>
              </a:rPr>
              <a:t>l</a:t>
            </a:r>
            <a:r>
              <a:rPr lang="en-US" sz="8000" dirty="0" err="1">
                <a:latin typeface="Century Gothic" panose="020B0502020202020204" pitchFamily="34" charset="0"/>
              </a:rPr>
              <a:t>iev</a:t>
            </a:r>
            <a:r>
              <a:rPr lang="en-US" sz="8000" dirty="0">
                <a:latin typeface="Century Gothic" panose="020B0502020202020204" pitchFamily="34" charset="0"/>
              </a:rPr>
              <a:t> </a:t>
            </a:r>
            <a:r>
              <a:rPr lang="en-US" sz="8000" dirty="0" err="1">
                <a:latin typeface="Century Gothic" panose="020B0502020202020204" pitchFamily="34" charset="0"/>
              </a:rPr>
              <a:t>ers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37377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believers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0F9A43F-A688-8A4C-B35E-587ECDD709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46516" y="-2089049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8EEB328-EF85-954F-8DB2-A84F4C418EB8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38911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88668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err="1">
                <a:latin typeface="Century Gothic" panose="020B0502020202020204" pitchFamily="34" charset="0"/>
              </a:rPr>
              <a:t>si</a:t>
            </a:r>
            <a:r>
              <a:rPr lang="en-US" sz="8000" dirty="0">
                <a:latin typeface="Century Gothic" panose="020B0502020202020204" pitchFamily="34" charset="0"/>
              </a:rPr>
              <a:t> </a:t>
            </a:r>
            <a:r>
              <a:rPr lang="en-US" sz="8000" b="1" dirty="0">
                <a:latin typeface="Century Gothic" panose="020B0502020202020204" pitchFamily="34" charset="0"/>
              </a:rPr>
              <a:t> </a:t>
            </a:r>
            <a:r>
              <a:rPr lang="en-US" sz="80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l</a:t>
            </a:r>
            <a:r>
              <a:rPr lang="en-US" sz="8000" dirty="0">
                <a:latin typeface="Century Gothic" panose="020B0502020202020204" pitchFamily="34" charset="0"/>
              </a:rPr>
              <a:t>ent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3004283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silent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162C1CE-B412-1D4F-A933-4F71E21AC4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1832" y="-1916588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9465B36-0E01-6545-80A0-46F674565FDB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42731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88668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o </a:t>
            </a:r>
            <a:r>
              <a:rPr lang="en-US" sz="8000" b="1" dirty="0">
                <a:latin typeface="Century Gothic" panose="020B0502020202020204" pitchFamily="34" charset="0"/>
              </a:rPr>
              <a:t> </a:t>
            </a:r>
            <a:r>
              <a:rPr lang="en-US" sz="80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p</a:t>
            </a:r>
            <a:r>
              <a:rPr lang="en-US" sz="8000" dirty="0">
                <a:latin typeface="Century Gothic" panose="020B0502020202020204" pitchFamily="34" charset="0"/>
              </a:rPr>
              <a:t>en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3004283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open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409BE59-0325-FC4A-8E0A-B3D23BFA5B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1312" y="-2447881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8EB2067-B9D5-CE40-86AD-EC8F3BF2F6A8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23618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884296" y="3111753"/>
            <a:ext cx="3613490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400" spc="300" dirty="0">
                <a:latin typeface="Century Gothic" panose="020B0502020202020204" pitchFamily="34" charset="0"/>
              </a:rPr>
              <a:t>ca   el </a:t>
            </a:r>
            <a:endParaRPr lang="en-US" sz="7400" spc="3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540244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Camel Words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00406" y="1474359"/>
            <a:ext cx="8743188" cy="1740753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When you see one consonant </a:t>
            </a:r>
          </a:p>
          <a:p>
            <a:pPr marL="0" indent="0" algn="ctr" fontAlgn="base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between two vowels, </a:t>
            </a:r>
          </a:p>
          <a:p>
            <a:pPr marL="0" indent="0" algn="ctr" fontAlgn="base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divide</a:t>
            </a:r>
            <a:r>
              <a:rPr lang="en-US" sz="2300" dirty="0">
                <a:latin typeface="Century Gothic" panose="020B0502020202020204" pitchFamily="34" charset="0"/>
              </a:rPr>
              <a:t> </a:t>
            </a:r>
            <a:r>
              <a:rPr lang="en-US" sz="2300" b="1" dirty="0">
                <a:latin typeface="Century Gothic" panose="020B0502020202020204" pitchFamily="34" charset="0"/>
              </a:rPr>
              <a:t>after the first consonant. </a:t>
            </a:r>
          </a:p>
          <a:p>
            <a:pPr marL="0" indent="0" algn="ctr" fontAlgn="base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Try this pattern second. </a:t>
            </a:r>
            <a:endParaRPr lang="en-US" sz="2300" dirty="0">
              <a:latin typeface="Century Gothic" panose="020B0502020202020204" pitchFamily="34" charset="0"/>
            </a:endParaRPr>
          </a:p>
        </p:txBody>
      </p:sp>
      <p:sp>
        <p:nvSpPr>
          <p:cNvPr id="19" name="Title 2"/>
          <p:cNvSpPr txBox="1">
            <a:spLocks/>
          </p:cNvSpPr>
          <p:nvPr/>
        </p:nvSpPr>
        <p:spPr>
          <a:xfrm>
            <a:off x="381762" y="4232633"/>
            <a:ext cx="813358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400" dirty="0">
                <a:latin typeface="Century Gothic" panose="020B0502020202020204" pitchFamily="34" charset="0"/>
              </a:rPr>
              <a:t>ca</a:t>
            </a:r>
            <a:r>
              <a:rPr lang="en-US" sz="74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m</a:t>
            </a:r>
            <a:r>
              <a:rPr lang="en-US" sz="7400" dirty="0">
                <a:latin typeface="Century Gothic" panose="020B0502020202020204" pitchFamily="34" charset="0"/>
              </a:rPr>
              <a:t>  el</a:t>
            </a:r>
            <a:endParaRPr lang="en-US" sz="74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130794" y="3267352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m 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cxnSp>
        <p:nvCxnSpPr>
          <p:cNvPr id="25" name="Straight Connector 24"/>
          <p:cNvCxnSpPr>
            <a:cxnSpLocks/>
          </p:cNvCxnSpPr>
          <p:nvPr/>
        </p:nvCxnSpPr>
        <p:spPr>
          <a:xfrm>
            <a:off x="5173640" y="3237206"/>
            <a:ext cx="0" cy="103858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8347948" y="941183"/>
            <a:ext cx="453112" cy="371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NEW_camel">
            <a:hlinkClick r:id="" action="ppaction://media"/>
            <a:extLst>
              <a:ext uri="{FF2B5EF4-FFF2-40B4-BE49-F238E27FC236}">
                <a16:creationId xmlns:a16="http://schemas.microsoft.com/office/drawing/2014/main" id="{6253E64B-2500-4762-A638-A7D1DA028A15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5070.6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42156" y="5824652"/>
            <a:ext cx="812800" cy="812800"/>
          </a:xfrm>
          <a:prstGeom prst="rect">
            <a:avLst/>
          </a:prstGeom>
        </p:spPr>
      </p:pic>
      <p:pic>
        <p:nvPicPr>
          <p:cNvPr id="14" name="NEW_camel">
            <a:hlinkClick r:id="" action="ppaction://media"/>
            <a:extLst>
              <a:ext uri="{FF2B5EF4-FFF2-40B4-BE49-F238E27FC236}">
                <a16:creationId xmlns:a16="http://schemas.microsoft.com/office/drawing/2014/main" id="{6B94BAE1-ABDC-4633-A4AF-3A26F9B7A6C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2715" end="818.6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4986" y="585194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8907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4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7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9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1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mediacall" presetSubtype="0" fill="hold" nodeType="withEffect">
                                  <p:stCondLst>
                                    <p:cond delay="13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398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6" presetID="26" presetClass="emph" presetSubtype="0" fill="hold" grpId="1" nodeType="withEffect">
                                  <p:stCondLst>
                                    <p:cond delay="152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7" dur="9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4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0" nodeType="withEffect">
                                  <p:stCondLst>
                                    <p:cond delay="18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10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16" grpId="0"/>
      <p:bldP spid="3" grpId="0"/>
      <p:bldP spid="4" grpId="0" uiExpand="1" build="p"/>
      <p:bldP spid="19" grpId="0"/>
      <p:bldP spid="19" grpId="1"/>
      <p:bldP spid="9" grpId="0"/>
      <p:bldP spid="3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88668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err="1">
                <a:latin typeface="Century Gothic" panose="020B0502020202020204" pitchFamily="34" charset="0"/>
              </a:rPr>
              <a:t>pro</a:t>
            </a:r>
            <a:r>
              <a:rPr lang="en-US" sz="8000" b="1" dirty="0" err="1">
                <a:solidFill>
                  <a:srgbClr val="1414B2"/>
                </a:solidFill>
                <a:latin typeface="Century Gothic" panose="020B0502020202020204" pitchFamily="34" charset="0"/>
              </a:rPr>
              <a:t>b</a:t>
            </a:r>
            <a:r>
              <a:rPr lang="en-US" sz="8000" dirty="0">
                <a:latin typeface="Century Gothic" panose="020B0502020202020204" pitchFamily="34" charset="0"/>
              </a:rPr>
              <a:t>  a</a:t>
            </a:r>
            <a:r>
              <a:rPr lang="en-US" sz="8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b  </a:t>
            </a:r>
            <a:r>
              <a:rPr lang="en-US" sz="8000" dirty="0" err="1">
                <a:latin typeface="Century Gothic" panose="020B0502020202020204" pitchFamily="34" charset="0"/>
              </a:rPr>
              <a:t>ly</a:t>
            </a:r>
            <a:endParaRPr lang="en-US" sz="8000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3004283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probably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F90F826-B0EC-974A-B7CB-EF6715BB55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54787" y="-2474861"/>
            <a:ext cx="812800" cy="812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EC0B6071-11EE-B448-816C-AEBD13B8C999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31768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3094300" y="2903110"/>
            <a:ext cx="1523174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400" spc="300" dirty="0">
                <a:latin typeface="Century Gothic" panose="020B0502020202020204" pitchFamily="34" charset="0"/>
              </a:rPr>
              <a:t>tu</a:t>
            </a:r>
            <a:r>
              <a:rPr lang="en-US" sz="7400" spc="600" dirty="0">
                <a:latin typeface="Century Gothic" panose="020B0502020202020204" pitchFamily="34" charset="0"/>
              </a:rPr>
              <a:t>r</a:t>
            </a:r>
            <a:endParaRPr lang="en-US" sz="7400" spc="3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Turtle Words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00406" y="1800045"/>
            <a:ext cx="8743188" cy="925951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500" b="1" dirty="0">
                <a:latin typeface="Century Gothic" panose="020B0502020202020204" pitchFamily="34" charset="0"/>
              </a:rPr>
              <a:t>When you see consonant-le, </a:t>
            </a:r>
          </a:p>
          <a:p>
            <a:pPr marL="0" indent="0" algn="ctr" fontAlgn="base">
              <a:buNone/>
            </a:pPr>
            <a:r>
              <a:rPr lang="en-US" sz="2500" b="1" dirty="0">
                <a:latin typeface="Century Gothic" panose="020B0502020202020204" pitchFamily="34" charset="0"/>
              </a:rPr>
              <a:t>count back three and divide.</a:t>
            </a:r>
            <a:endParaRPr lang="en-US" sz="2500" dirty="0">
              <a:latin typeface="Century Gothic" panose="020B0502020202020204" pitchFamily="34" charset="0"/>
            </a:endParaRPr>
          </a:p>
        </p:txBody>
      </p:sp>
      <p:sp>
        <p:nvSpPr>
          <p:cNvPr id="19" name="Title 2"/>
          <p:cNvSpPr txBox="1">
            <a:spLocks/>
          </p:cNvSpPr>
          <p:nvPr/>
        </p:nvSpPr>
        <p:spPr>
          <a:xfrm>
            <a:off x="628650" y="4079324"/>
            <a:ext cx="775182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400" spc="300" dirty="0">
                <a:latin typeface="Century Gothic" panose="020B0502020202020204" pitchFamily="34" charset="0"/>
              </a:rPr>
              <a:t>tur  </a:t>
            </a:r>
            <a:r>
              <a:rPr lang="en-US" sz="7400" b="1" spc="300" dirty="0" err="1">
                <a:solidFill>
                  <a:srgbClr val="1414B2"/>
                </a:solidFill>
                <a:latin typeface="Century Gothic" panose="020B0502020202020204" pitchFamily="34" charset="0"/>
              </a:rPr>
              <a:t>tle</a:t>
            </a:r>
            <a:r>
              <a:rPr lang="en-US" sz="7400" spc="300" dirty="0">
                <a:latin typeface="Century Gothic" panose="020B0502020202020204" pitchFamily="34" charset="0"/>
              </a:rPr>
              <a:t> </a:t>
            </a:r>
            <a:endParaRPr lang="en-US" sz="7400" spc="300" dirty="0"/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76202" y="3257193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 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pic>
        <p:nvPicPr>
          <p:cNvPr id="17" name="clip1-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333994" y="4992073"/>
            <a:ext cx="609600" cy="609600"/>
          </a:xfrm>
          <a:prstGeom prst="rect">
            <a:avLst/>
          </a:prstGeom>
        </p:spPr>
      </p:pic>
      <p:pic>
        <p:nvPicPr>
          <p:cNvPr id="18" name="clip1-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346694" y="97909"/>
            <a:ext cx="609600" cy="609600"/>
          </a:xfrm>
          <a:prstGeom prst="rect">
            <a:avLst/>
          </a:prstGeom>
        </p:spPr>
      </p:pic>
      <p:pic>
        <p:nvPicPr>
          <p:cNvPr id="21" name="clip2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00406" y="97909"/>
            <a:ext cx="609600" cy="609600"/>
          </a:xfrm>
          <a:prstGeom prst="rect">
            <a:avLst/>
          </a:prstGeom>
        </p:spPr>
      </p:pic>
      <p:cxnSp>
        <p:nvCxnSpPr>
          <p:cNvPr id="25" name="Straight Connector 24"/>
          <p:cNvCxnSpPr>
            <a:cxnSpLocks/>
          </p:cNvCxnSpPr>
          <p:nvPr/>
        </p:nvCxnSpPr>
        <p:spPr>
          <a:xfrm>
            <a:off x="4495626" y="2903110"/>
            <a:ext cx="0" cy="103858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cli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200406" y="4992073"/>
            <a:ext cx="609600" cy="60960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8115299" y="4927600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8115298" y="35382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0" y="0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-9144" y="4828414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483100" y="2922622"/>
            <a:ext cx="545342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400" b="1" spc="600" dirty="0">
                <a:solidFill>
                  <a:srgbClr val="1414B2"/>
                </a:solidFill>
                <a:latin typeface="Century Gothic" panose="020B0502020202020204" pitchFamily="34" charset="0"/>
              </a:rPr>
              <a:t>t</a:t>
            </a:r>
            <a:endParaRPr lang="en-US" sz="7400" dirty="0"/>
          </a:p>
        </p:txBody>
      </p:sp>
      <p:sp>
        <p:nvSpPr>
          <p:cNvPr id="20" name="Rectangle 19"/>
          <p:cNvSpPr/>
          <p:nvPr/>
        </p:nvSpPr>
        <p:spPr>
          <a:xfrm>
            <a:off x="4859236" y="2933560"/>
            <a:ext cx="450764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400" b="1" spc="300" dirty="0">
                <a:solidFill>
                  <a:srgbClr val="1414B2"/>
                </a:solidFill>
                <a:latin typeface="Century Gothic" panose="020B0502020202020204" pitchFamily="34" charset="0"/>
              </a:rPr>
              <a:t>l</a:t>
            </a:r>
            <a:endParaRPr lang="en-US" sz="7400" dirty="0"/>
          </a:p>
        </p:txBody>
      </p:sp>
      <p:sp>
        <p:nvSpPr>
          <p:cNvPr id="22" name="Rectangle 21"/>
          <p:cNvSpPr/>
          <p:nvPr/>
        </p:nvSpPr>
        <p:spPr>
          <a:xfrm>
            <a:off x="5084618" y="2903110"/>
            <a:ext cx="830677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400" b="1" spc="300" dirty="0">
                <a:solidFill>
                  <a:srgbClr val="1414B2"/>
                </a:solidFill>
                <a:latin typeface="Century Gothic" panose="020B0502020202020204" pitchFamily="34" charset="0"/>
              </a:rPr>
              <a:t>e</a:t>
            </a:r>
            <a:endParaRPr lang="en-US" sz="7400" dirty="0"/>
          </a:p>
        </p:txBody>
      </p:sp>
      <p:pic>
        <p:nvPicPr>
          <p:cNvPr id="7" name="clip1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6913632" y="7018993"/>
            <a:ext cx="609600" cy="609600"/>
          </a:xfrm>
          <a:prstGeom prst="rect">
            <a:avLst/>
          </a:prstGeom>
        </p:spPr>
      </p:pic>
      <p:pic>
        <p:nvPicPr>
          <p:cNvPr id="10" name="clip3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795742" y="-1419219"/>
            <a:ext cx="609600" cy="609600"/>
          </a:xfrm>
          <a:prstGeom prst="rect">
            <a:avLst/>
          </a:prstGeom>
        </p:spPr>
      </p:pic>
      <p:pic>
        <p:nvPicPr>
          <p:cNvPr id="11" name="clip5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366323" y="-1740956"/>
            <a:ext cx="609600" cy="6096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5915295" y="-1912784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216550" y="-1233096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347948" y="941183"/>
            <a:ext cx="453112" cy="371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59036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mediacall" presetSubtype="0" fill="hold" nodeType="withEffect">
                                  <p:stCondLst>
                                    <p:cond delay="840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346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8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6" presetClass="emph" presetSubtype="0" fill="hold" grpId="1" nodeType="withEffect">
                                  <p:stCondLst>
                                    <p:cond delay="1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26" presetClass="emph" presetSubtype="0" fill="hold" grpId="1" nodeType="withEffect">
                                  <p:stCondLst>
                                    <p:cond delay="1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mph" presetSubtype="0" fill="hold" grpId="1" nodeType="withEffect">
                                  <p:stCondLst>
                                    <p:cond delay="12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13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48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mediacall" presetSubtype="0" fill="hold" nodeType="withEffect">
                                  <p:stCondLst>
                                    <p:cond delay="16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85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0" presetID="26" presetClass="emph" presetSubtype="0" fill="hold" grpId="1" nodeType="withEffect">
                                  <p:stCondLst>
                                    <p:cond delay="167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51" dur="10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50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0" nodeType="withEffect">
                                  <p:stCondLst>
                                    <p:cond delay="20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10000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10000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10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16" grpId="0"/>
      <p:bldP spid="3" grpId="0"/>
      <p:bldP spid="4" grpId="0" uiExpand="1" build="p"/>
      <p:bldP spid="19" grpId="0"/>
      <p:bldP spid="19" grpId="1"/>
      <p:bldP spid="9" grpId="0"/>
      <p:bldP spid="5" grpId="0"/>
      <p:bldP spid="5" grpId="1"/>
      <p:bldP spid="20" grpId="0"/>
      <p:bldP spid="20" grpId="1"/>
      <p:bldP spid="22" grpId="0"/>
      <p:bldP spid="22" grpId="1"/>
      <p:bldP spid="3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99819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Bi  </a:t>
            </a:r>
            <a:r>
              <a:rPr lang="en-US" sz="8000" b="1" dirty="0" err="1">
                <a:solidFill>
                  <a:srgbClr val="1506D4"/>
                </a:solidFill>
                <a:latin typeface="Century Gothic" panose="020B0502020202020204" pitchFamily="34" charset="0"/>
              </a:rPr>
              <a:t>ble</a:t>
            </a:r>
            <a:endParaRPr lang="en-US" sz="8000" b="1" dirty="0">
              <a:solidFill>
                <a:srgbClr val="1506D4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3015434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Bible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abbit-DISCIPLE">
            <a:hlinkClick r:id="" action="ppaction://media"/>
            <a:extLst>
              <a:ext uri="{FF2B5EF4-FFF2-40B4-BE49-F238E27FC236}">
                <a16:creationId xmlns:a16="http://schemas.microsoft.com/office/drawing/2014/main" id="{94D11ED0-C32F-4548-9CDF-4CCC6BB718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7074" y="4452992"/>
            <a:ext cx="609600" cy="6096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248F548-46CC-4501-B116-90FC45633A3F}"/>
              </a:ext>
            </a:extLst>
          </p:cNvPr>
          <p:cNvSpPr/>
          <p:nvPr/>
        </p:nvSpPr>
        <p:spPr>
          <a:xfrm>
            <a:off x="364639" y="4364621"/>
            <a:ext cx="842035" cy="690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E04F03F-831B-F344-A4DE-3BAC1B58004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54787" y="-2135213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AB3260-D018-B449-A3D7-38940DDE1E8D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50107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573697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Anteater Words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" y="1658492"/>
            <a:ext cx="9143999" cy="451739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200" b="1" dirty="0">
                <a:latin typeface="Century Gothic" panose="020B0502020202020204" pitchFamily="34" charset="0"/>
              </a:rPr>
              <a:t>These compound words are made up of two smaller words.</a:t>
            </a:r>
            <a:endParaRPr lang="en-US" sz="2200" dirty="0">
              <a:latin typeface="Century Gothic" panose="020B0502020202020204" pitchFamily="34" charset="0"/>
            </a:endParaRPr>
          </a:p>
        </p:txBody>
      </p:sp>
      <p:sp>
        <p:nvSpPr>
          <p:cNvPr id="19" name="Title 2"/>
          <p:cNvSpPr txBox="1">
            <a:spLocks/>
          </p:cNvSpPr>
          <p:nvPr/>
        </p:nvSpPr>
        <p:spPr>
          <a:xfrm>
            <a:off x="1830452" y="2527239"/>
            <a:ext cx="286384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ant</a:t>
            </a:r>
            <a:endParaRPr lang="en-US" sz="8000" b="1" dirty="0">
              <a:solidFill>
                <a:srgbClr val="1414B2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039214" y="3356841"/>
            <a:ext cx="7060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1</a:t>
            </a:r>
            <a:endParaRPr lang="en-US" sz="2400" dirty="0">
              <a:solidFill>
                <a:srgbClr val="1414B2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89607" y="3344696"/>
            <a:ext cx="7060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2</a:t>
            </a:r>
            <a:endParaRPr lang="en-US" sz="2400" dirty="0">
              <a:solidFill>
                <a:srgbClr val="1414B2"/>
              </a:solidFill>
            </a:endParaRP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0" y="3887058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ant  eater</a:t>
            </a:r>
            <a:endParaRPr lang="en-US" sz="8000" b="1" dirty="0">
              <a:solidFill>
                <a:srgbClr val="1414B2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3463279" y="2527240"/>
            <a:ext cx="3757807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eater</a:t>
            </a:r>
            <a:endParaRPr lang="en-US" sz="8000" b="1" dirty="0">
              <a:solidFill>
                <a:srgbClr val="1414B2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>
            <a:off x="4078962" y="2525405"/>
            <a:ext cx="0" cy="103858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347948" y="941183"/>
            <a:ext cx="453112" cy="371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>
            <a:cxnSpLocks/>
          </p:cNvCxnSpPr>
          <p:nvPr/>
        </p:nvCxnSpPr>
        <p:spPr>
          <a:xfrm flipV="1">
            <a:off x="2580362" y="3381893"/>
            <a:ext cx="1448496" cy="12907"/>
          </a:xfrm>
          <a:prstGeom prst="line">
            <a:avLst/>
          </a:prstGeom>
          <a:ln w="38100">
            <a:solidFill>
              <a:srgbClr val="1414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/>
          </p:cNvCxnSpPr>
          <p:nvPr/>
        </p:nvCxnSpPr>
        <p:spPr>
          <a:xfrm flipV="1">
            <a:off x="4147179" y="3381893"/>
            <a:ext cx="2391407" cy="382"/>
          </a:xfrm>
          <a:prstGeom prst="line">
            <a:avLst/>
          </a:prstGeom>
          <a:ln w="38100">
            <a:solidFill>
              <a:srgbClr val="1414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30EE47-6302-43F6-B7C0-899D74CBBEB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716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21099" y="6009027"/>
            <a:ext cx="812800" cy="8128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FB80954-9E8D-459E-BFCC-FF0007A3DB8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922" end="297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93935" y="6071653"/>
            <a:ext cx="812800" cy="8128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56516111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7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8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9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7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mediacall" presetSubtype="0" fill="hold" nodeType="withEffect">
                                  <p:stCondLst>
                                    <p:cond delay="127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607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9" presetID="26" presetClass="emph" presetSubtype="0" fill="hold" grpId="1" nodeType="withEffect">
                                  <p:stCondLst>
                                    <p:cond delay="16300"/>
                                  </p:stCondLst>
                                  <p:iterate type="wd">
                                    <p:tmPct val="65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0" dur="1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5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0" nodeType="withEffect">
                                  <p:stCondLst>
                                    <p:cond delay="1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10000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3" grpId="0"/>
      <p:bldP spid="4" grpId="0" build="p"/>
      <p:bldP spid="19" grpId="0"/>
      <p:bldP spid="2" grpId="0"/>
      <p:bldP spid="6" grpId="0"/>
      <p:bldP spid="8" grpId="0"/>
      <p:bldP spid="8" grpId="1"/>
      <p:bldP spid="9" grpId="0"/>
      <p:bldP spid="1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21762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with  out</a:t>
            </a:r>
            <a:endParaRPr lang="en-US" sz="8000" dirty="0">
              <a:solidFill>
                <a:srgbClr val="1414B2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37377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without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3ABC450-A0DA-C14A-9CE2-5B5C06AEDF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5574" y="-2197474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F6EBC4-8F06-9343-AC12-82F959849F4B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19959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21762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any  time</a:t>
            </a:r>
            <a:endParaRPr lang="en-US" sz="8000" dirty="0">
              <a:solidFill>
                <a:srgbClr val="1414B2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37377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anytime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6D72C8C-7FD8-E147-8B54-36D69F1EA8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955" y="-2770135"/>
            <a:ext cx="812800" cy="812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D06071E-89CD-764B-BDA5-EBE7D2BD9C84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40628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8D459AE-D3E0-4DD9-83F4-D5BB575F1BAF}"/>
              </a:ext>
            </a:extLst>
          </p:cNvPr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311DFDD-235C-401D-A26E-5D96C5AB4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527033"/>
            <a:ext cx="9144000" cy="994172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7100" b="1" dirty="0">
                <a:latin typeface="Century Gothic" panose="020B0502020202020204" pitchFamily="34" charset="0"/>
              </a:rPr>
              <a:t>Dividing Words</a:t>
            </a:r>
            <a:endParaRPr lang="en-US" sz="7100" dirty="0">
              <a:latin typeface="Century Gothic" panose="020B0502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1FD6D3-67A3-410F-885D-FD9785927C4C}"/>
              </a:ext>
            </a:extLst>
          </p:cNvPr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FDC4E871-D26E-41AC-9B73-F0764BF0E7E7}"/>
              </a:ext>
            </a:extLst>
          </p:cNvPr>
          <p:cNvSpPr txBox="1">
            <a:spLocks/>
          </p:cNvSpPr>
          <p:nvPr/>
        </p:nvSpPr>
        <p:spPr>
          <a:xfrm>
            <a:off x="-1" y="2920095"/>
            <a:ext cx="91440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7100" b="1" dirty="0">
                <a:latin typeface="Century Gothic" panose="020B0502020202020204" pitchFamily="34" charset="0"/>
              </a:rPr>
              <a:t>Into Syllables</a:t>
            </a:r>
            <a:endParaRPr lang="en-US" sz="7100" dirty="0">
              <a:latin typeface="Century Gothic" panose="020B0502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F1FF984-E112-49D5-BABE-7D7D927BEB3E}"/>
              </a:ext>
            </a:extLst>
          </p:cNvPr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414B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EE44CF-99F1-4178-ACB1-114E9C7A6587}"/>
              </a:ext>
            </a:extLst>
          </p:cNvPr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414B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EB14D9-A7AD-4147-9F07-F60B52AC99AD}"/>
              </a:ext>
            </a:extLst>
          </p:cNvPr>
          <p:cNvSpPr/>
          <p:nvPr/>
        </p:nvSpPr>
        <p:spPr>
          <a:xfrm>
            <a:off x="8223249" y="-1105853"/>
            <a:ext cx="453112" cy="371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1D1A7C0-4610-454E-8D63-3AE7F7FC9C9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2" end="247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43405" y="5815406"/>
            <a:ext cx="812800" cy="8128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77E7E69-DAD2-634A-BE8E-C04D0E2E1EC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71999" y="-358363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78856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7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4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10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/>
      <p:bldP spid="17" grpId="0"/>
      <p:bldP spid="2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21762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sun  shine</a:t>
            </a:r>
            <a:endParaRPr lang="en-US" sz="8000" dirty="0">
              <a:solidFill>
                <a:srgbClr val="1414B2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37377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sunshine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3636A4-BEB7-1846-96FF-1349F03B83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0606" y="-1923837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32BEE42-A778-E548-ACE5-DB95866F6A23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9876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21762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any  where</a:t>
            </a:r>
            <a:endParaRPr lang="en-US" sz="8000" dirty="0">
              <a:solidFill>
                <a:srgbClr val="1414B2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37377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anywhere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7EFC5D4-681E-494B-BE3C-A8AC37C7E5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2335" y="-2197474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B164A8D-7523-704B-8193-E79D69391A80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6229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u="sng" dirty="0">
                <a:solidFill>
                  <a:srgbClr val="ED7D31"/>
                </a:solidFill>
                <a:latin typeface="Century Gothic" panose="020B0502020202020204" pitchFamily="34" charset="0"/>
              </a:rPr>
              <a:t>Fox</a:t>
            </a:r>
            <a:r>
              <a:rPr lang="en-US" sz="4600" b="1" dirty="0">
                <a:solidFill>
                  <a:srgbClr val="ED7D31"/>
                </a:solidFill>
                <a:latin typeface="Century Gothic" panose="020B0502020202020204" pitchFamily="34" charset="0"/>
              </a:rPr>
              <a:t>es Suffixes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" y="1792304"/>
            <a:ext cx="9143999" cy="451739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Keep the base word together.</a:t>
            </a:r>
            <a:endParaRPr lang="en-US" sz="2300" dirty="0">
              <a:latin typeface="Century Gothic" panose="020B0502020202020204" pitchFamily="34" charset="0"/>
            </a:endParaRPr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336986" y="3926333"/>
            <a:ext cx="851534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smell </a:t>
            </a:r>
            <a:r>
              <a:rPr lang="en-US" sz="8000" b="1" dirty="0">
                <a:latin typeface="Century Gothic" panose="020B0502020202020204" pitchFamily="34" charset="0"/>
              </a:rPr>
              <a:t> </a:t>
            </a:r>
            <a:r>
              <a:rPr lang="en-US" sz="8000" b="1" dirty="0">
                <a:solidFill>
                  <a:srgbClr val="ED7D31"/>
                </a:solidFill>
                <a:latin typeface="Century Gothic" panose="020B0502020202020204" pitchFamily="34" charset="0"/>
              </a:rPr>
              <a:t>y</a:t>
            </a:r>
          </a:p>
        </p:txBody>
      </p:sp>
      <p:sp>
        <p:nvSpPr>
          <p:cNvPr id="19" name="Title 2"/>
          <p:cNvSpPr txBox="1">
            <a:spLocks/>
          </p:cNvSpPr>
          <p:nvPr/>
        </p:nvSpPr>
        <p:spPr>
          <a:xfrm>
            <a:off x="5969" y="2515718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u="sng" spc="-100" dirty="0">
                <a:latin typeface="Century Gothic" panose="020B0502020202020204" pitchFamily="34" charset="0"/>
              </a:rPr>
              <a:t>smel</a:t>
            </a:r>
            <a:r>
              <a:rPr lang="en-US" sz="8000" u="sng" spc="100" dirty="0">
                <a:latin typeface="Century Gothic" panose="020B0502020202020204" pitchFamily="34" charset="0"/>
              </a:rPr>
              <a:t>l</a:t>
            </a:r>
            <a:r>
              <a:rPr lang="en-US" sz="8000" b="1" spc="100" dirty="0">
                <a:solidFill>
                  <a:srgbClr val="ED7D31"/>
                </a:solidFill>
                <a:latin typeface="Century Gothic" panose="020B0502020202020204" pitchFamily="34" charset="0"/>
              </a:rPr>
              <a:t>y</a:t>
            </a:r>
          </a:p>
        </p:txBody>
      </p:sp>
      <p:cxnSp>
        <p:nvCxnSpPr>
          <p:cNvPr id="8" name="Straight Connector 7"/>
          <p:cNvCxnSpPr>
            <a:cxnSpLocks/>
          </p:cNvCxnSpPr>
          <p:nvPr/>
        </p:nvCxnSpPr>
        <p:spPr>
          <a:xfrm>
            <a:off x="5360494" y="2426510"/>
            <a:ext cx="0" cy="103858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lip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409.687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25841" y="110014"/>
            <a:ext cx="609600" cy="6096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8020221" y="20176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E809B69-392F-5B4C-936E-23FEC7B2DD8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383693" y="-313844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33847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5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5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6" presetClass="emph" presetSubtype="0" fill="hold" grpId="1" nodeType="withEffect">
                                  <p:stCondLst>
                                    <p:cond delay="8400"/>
                                  </p:stCondLst>
                                  <p:iterate type="wd">
                                    <p:tmPct val="115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3" dur="1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5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10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4" grpId="0" build="p"/>
      <p:bldP spid="7" grpId="0"/>
      <p:bldP spid="7" grpId="1"/>
      <p:bldP spid="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55215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need </a:t>
            </a:r>
            <a:r>
              <a:rPr lang="en-US" sz="8000" b="1" dirty="0">
                <a:solidFill>
                  <a:srgbClr val="ED7D31"/>
                </a:solidFill>
                <a:latin typeface="Century Gothic" panose="020B0502020202020204" pitchFamily="34" charset="0"/>
              </a:rPr>
              <a:t>y</a:t>
            </a: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70830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needy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1A6A467-A2FE-8B4A-A02D-C9AA91301D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2116" y="-2306507"/>
            <a:ext cx="812800" cy="812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54E45CE-E5CD-464B-83E8-1BAFACA0F789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52239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77517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pray </a:t>
            </a:r>
            <a:r>
              <a:rPr lang="en-US" sz="8000" b="1" dirty="0" err="1">
                <a:solidFill>
                  <a:srgbClr val="ED7D31"/>
                </a:solidFill>
                <a:latin typeface="Century Gothic" panose="020B0502020202020204" pitchFamily="34" charset="0"/>
              </a:rPr>
              <a:t>er</a:t>
            </a:r>
            <a:endParaRPr lang="en-US" sz="8000" b="1" dirty="0">
              <a:solidFill>
                <a:srgbClr val="ED7D3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93132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prayer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BED8366-EB1F-A448-AE1F-F7FD31CB10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4852" y="-2240485"/>
            <a:ext cx="812800" cy="812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667C381-99F8-9F43-A996-AE9CA4C6EFBD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6592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66366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teach </a:t>
            </a:r>
            <a:r>
              <a:rPr lang="en-US" sz="8000" b="1" dirty="0" err="1">
                <a:solidFill>
                  <a:srgbClr val="ED7D31"/>
                </a:solidFill>
                <a:latin typeface="Century Gothic" panose="020B0502020202020204" pitchFamily="34" charset="0"/>
              </a:rPr>
              <a:t>er</a:t>
            </a:r>
            <a:endParaRPr lang="en-US" sz="8000" b="1" dirty="0">
              <a:solidFill>
                <a:srgbClr val="ED7D3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81981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teacher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D59F372-47BE-4F49-A4F0-C081DE804A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6864" y="-1845236"/>
            <a:ext cx="812800" cy="812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2E7A09B-46FF-054B-A466-6C442253EF96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54210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66366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church </a:t>
            </a:r>
            <a:r>
              <a:rPr lang="en-US" sz="8000" b="1" dirty="0" err="1">
                <a:solidFill>
                  <a:srgbClr val="ED7D31"/>
                </a:solidFill>
                <a:latin typeface="Century Gothic" panose="020B0502020202020204" pitchFamily="34" charset="0"/>
              </a:rPr>
              <a:t>es</a:t>
            </a:r>
            <a:endParaRPr lang="en-US" sz="8000" b="1" dirty="0">
              <a:solidFill>
                <a:srgbClr val="ED7D3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81981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churches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4F08CB9-F056-FA42-8FA0-BB688F094D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4852" y="-2430616"/>
            <a:ext cx="812800" cy="812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15BAC70-485F-1248-AB03-4B0F64B8FE73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30871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66366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grow </a:t>
            </a:r>
            <a:r>
              <a:rPr lang="en-US" sz="8000" b="1" dirty="0" err="1">
                <a:solidFill>
                  <a:srgbClr val="ED7D31"/>
                </a:solidFill>
                <a:latin typeface="Century Gothic" panose="020B0502020202020204" pitchFamily="34" charset="0"/>
              </a:rPr>
              <a:t>ing</a:t>
            </a:r>
            <a:endParaRPr lang="en-US" sz="8000" b="1" dirty="0">
              <a:solidFill>
                <a:srgbClr val="ED7D3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81981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growing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4BF9461-5F01-EB4C-B6C7-0B2E9BF26D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0606" y="-2152870"/>
            <a:ext cx="812800" cy="812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40B3920-0995-6347-BAAC-6785B6CDC3AF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43968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1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66366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err="1">
                <a:latin typeface="Century Gothic" panose="020B0502020202020204" pitchFamily="34" charset="0"/>
              </a:rPr>
              <a:t>believ</a:t>
            </a:r>
            <a:r>
              <a:rPr lang="en-US" sz="8000" dirty="0">
                <a:latin typeface="Century Gothic" panose="020B0502020202020204" pitchFamily="34" charset="0"/>
              </a:rPr>
              <a:t> </a:t>
            </a:r>
            <a:r>
              <a:rPr lang="en-US" sz="8000" b="1" dirty="0" err="1">
                <a:solidFill>
                  <a:srgbClr val="ED7D31"/>
                </a:solidFill>
                <a:latin typeface="Century Gothic" panose="020B0502020202020204" pitchFamily="34" charset="0"/>
              </a:rPr>
              <a:t>ing</a:t>
            </a:r>
            <a:endParaRPr lang="en-US" sz="8000" b="1" dirty="0">
              <a:solidFill>
                <a:srgbClr val="ED7D3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81981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believing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EFD1770-A61A-6C47-8E23-267B7C74A6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0890" y="-2460112"/>
            <a:ext cx="812800" cy="812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9A62C15-9DC9-B84D-8540-95F947BDCD86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9583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88668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u="sng" dirty="0">
                <a:latin typeface="Century Gothic" panose="020B0502020202020204" pitchFamily="34" charset="0"/>
              </a:rPr>
              <a:t>close</a:t>
            </a:r>
            <a:r>
              <a:rPr lang="en-US" sz="8000" b="1" dirty="0">
                <a:solidFill>
                  <a:srgbClr val="ED7D31"/>
                </a:solidFill>
                <a:latin typeface="Century Gothic" panose="020B0502020202020204" pitchFamily="34" charset="0"/>
              </a:rPr>
              <a:t>d</a:t>
            </a: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3004283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closed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707B3C3-8BD4-AF4D-BD27-B9E9B49298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2903" y="-2229491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AEE6D70-2BD4-F64B-BD97-ED6D1665C33B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50358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995055" y="2951292"/>
            <a:ext cx="2945037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400" dirty="0" err="1">
                <a:latin typeface="Century Gothic" panose="020B0502020202020204" pitchFamily="34" charset="0"/>
              </a:rPr>
              <a:t>ra</a:t>
            </a:r>
            <a:r>
              <a:rPr lang="en-US" sz="7400" dirty="0">
                <a:latin typeface="Century Gothic" panose="020B0502020202020204" pitchFamily="34" charset="0"/>
              </a:rPr>
              <a:t>     it</a:t>
            </a:r>
            <a:endParaRPr lang="en-US" sz="7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562546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Rabbit Words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6576" y="1558392"/>
            <a:ext cx="8743188" cy="1451186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400" b="1" dirty="0">
                <a:latin typeface="Century Gothic" panose="020B0502020202020204" pitchFamily="34" charset="0"/>
              </a:rPr>
              <a:t>When you see two consonants </a:t>
            </a:r>
          </a:p>
          <a:p>
            <a:pPr marL="0" indent="0" algn="ctr" fontAlgn="base">
              <a:buNone/>
            </a:pPr>
            <a:r>
              <a:rPr lang="en-US" sz="2400" b="1" dirty="0">
                <a:latin typeface="Century Gothic" panose="020B0502020202020204" pitchFamily="34" charset="0"/>
              </a:rPr>
              <a:t>between two vowels, </a:t>
            </a:r>
          </a:p>
          <a:p>
            <a:pPr marL="0" indent="0" algn="ctr" fontAlgn="base">
              <a:buNone/>
            </a:pPr>
            <a:r>
              <a:rPr lang="en-US" sz="2400" b="1" dirty="0">
                <a:latin typeface="Century Gothic" panose="020B0502020202020204" pitchFamily="34" charset="0"/>
              </a:rPr>
              <a:t>divide between the consonants.</a:t>
            </a:r>
            <a:endParaRPr lang="en-US" sz="2400" dirty="0">
              <a:latin typeface="Century Gothic" panose="020B0502020202020204" pitchFamily="34" charset="0"/>
            </a:endParaRPr>
          </a:p>
          <a:p>
            <a:pPr marL="0" indent="0" algn="ctr" fontAlgn="base">
              <a:buNone/>
            </a:pPr>
            <a:endParaRPr lang="en-US" sz="2500" dirty="0">
              <a:latin typeface="Century Gothic" panose="020B0502020202020204" pitchFamily="34" charset="0"/>
            </a:endParaRPr>
          </a:p>
        </p:txBody>
      </p:sp>
      <p:sp>
        <p:nvSpPr>
          <p:cNvPr id="19" name="Title 2"/>
          <p:cNvSpPr txBox="1">
            <a:spLocks/>
          </p:cNvSpPr>
          <p:nvPr/>
        </p:nvSpPr>
        <p:spPr>
          <a:xfrm>
            <a:off x="2" y="4091476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400" dirty="0" err="1">
                <a:latin typeface="Century Gothic" panose="020B0502020202020204" pitchFamily="34" charset="0"/>
              </a:rPr>
              <a:t>ra</a:t>
            </a:r>
            <a:r>
              <a:rPr lang="en-US" sz="7400" b="1" dirty="0" err="1">
                <a:solidFill>
                  <a:srgbClr val="1414B2"/>
                </a:solidFill>
                <a:latin typeface="Century Gothic" panose="020B0502020202020204" pitchFamily="34" charset="0"/>
              </a:rPr>
              <a:t>b</a:t>
            </a:r>
            <a:r>
              <a:rPr lang="en-US" sz="74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 </a:t>
            </a:r>
            <a:r>
              <a:rPr lang="en-US" sz="7400" b="1" dirty="0">
                <a:latin typeface="Century Gothic" panose="020B0502020202020204" pitchFamily="34" charset="0"/>
              </a:rPr>
              <a:t> </a:t>
            </a:r>
            <a:r>
              <a:rPr lang="en-US" sz="74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b</a:t>
            </a:r>
            <a:r>
              <a:rPr lang="en-US" sz="7400" dirty="0">
                <a:latin typeface="Century Gothic" panose="020B0502020202020204" pitchFamily="34" charset="0"/>
              </a:rPr>
              <a:t>it</a:t>
            </a:r>
            <a:endParaRPr lang="en-US" sz="74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76202" y="3099530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bb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cxnSp>
        <p:nvCxnSpPr>
          <p:cNvPr id="25" name="Straight Connector 24"/>
          <p:cNvCxnSpPr>
            <a:cxnSpLocks/>
          </p:cNvCxnSpPr>
          <p:nvPr/>
        </p:nvCxnSpPr>
        <p:spPr>
          <a:xfrm>
            <a:off x="4648200" y="3040366"/>
            <a:ext cx="0" cy="103858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414B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414B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414B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414B2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225566" y="1966494"/>
            <a:ext cx="453112" cy="371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NEW_rabbit">
            <a:hlinkClick r:id="" action="ppaction://media"/>
            <a:extLst>
              <a:ext uri="{FF2B5EF4-FFF2-40B4-BE49-F238E27FC236}">
                <a16:creationId xmlns:a16="http://schemas.microsoft.com/office/drawing/2014/main" id="{12855E83-49A1-4093-BA65-21D8720A741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95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59200" y="5921288"/>
            <a:ext cx="812800" cy="812800"/>
          </a:xfrm>
          <a:prstGeom prst="rect">
            <a:avLst/>
          </a:prstGeom>
        </p:spPr>
      </p:pic>
      <p:pic>
        <p:nvPicPr>
          <p:cNvPr id="13" name="NEW_rabbit">
            <a:hlinkClick r:id="" action="ppaction://media"/>
            <a:extLst>
              <a:ext uri="{FF2B5EF4-FFF2-40B4-BE49-F238E27FC236}">
                <a16:creationId xmlns:a16="http://schemas.microsoft.com/office/drawing/2014/main" id="{07B96457-93F5-45E1-B201-2334640A5B1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0598" end="25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27292" y="599794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2139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7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79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10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16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mediacall" presetSubtype="0" fill="hold" nodeType="withEffect">
                                  <p:stCondLst>
                                    <p:cond delay="13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457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3" presetID="26" presetClass="emph" presetSubtype="0" fill="hold" grpId="1" nodeType="withEffect">
                                  <p:stCondLst>
                                    <p:cond delay="15200"/>
                                  </p:stCondLst>
                                  <p:iterate type="wd">
                                    <p:tmPct val="120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4" dur="10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50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grpId="0" nodeType="withEffect">
                                  <p:stCondLst>
                                    <p:cond delay="18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10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16" grpId="0"/>
      <p:bldP spid="3" grpId="0"/>
      <p:bldP spid="4" grpId="0" uiExpand="1" build="p"/>
      <p:bldP spid="19" grpId="0"/>
      <p:bldP spid="19" grpId="1"/>
      <p:bldP spid="9" grpId="0"/>
      <p:bldP spid="23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21762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u="sng" dirty="0">
                <a:latin typeface="Century Gothic" panose="020B0502020202020204" pitchFamily="34" charset="0"/>
              </a:rPr>
              <a:t>call</a:t>
            </a:r>
            <a:r>
              <a:rPr lang="en-US" sz="8000" b="1" dirty="0">
                <a:solidFill>
                  <a:srgbClr val="ED7D31"/>
                </a:solidFill>
                <a:latin typeface="Century Gothic" panose="020B0502020202020204" pitchFamily="34" charset="0"/>
              </a:rPr>
              <a:t>ed</a:t>
            </a: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37377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called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D7D31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DBCCB03-7B5F-3A4C-A457-A0CEF6CFE3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3058" y="-2296240"/>
            <a:ext cx="812800" cy="812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F898FDD-ECA5-BB46-8C76-62F9D6944683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55281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0070C0"/>
                </a:solidFill>
                <a:latin typeface="Century Gothic" panose="020B0502020202020204" pitchFamily="34" charset="0"/>
              </a:rPr>
              <a:t>Other Syllable Divisions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" y="1792304"/>
            <a:ext cx="9143999" cy="886044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Some words don’t fit so neatly</a:t>
            </a:r>
          </a:p>
          <a:p>
            <a:pPr marL="0" indent="0" algn="ctr" fontAlgn="base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into standard syllable division patterns.</a:t>
            </a:r>
            <a:endParaRPr lang="en-US" sz="2300" dirty="0">
              <a:latin typeface="Century Gothic" panose="020B0502020202020204" pitchFamily="34" charset="0"/>
            </a:endParaRPr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0" y="2780461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a </a:t>
            </a:r>
            <a:r>
              <a:rPr lang="en-US" sz="8000" b="1" dirty="0">
                <a:latin typeface="Century Gothic" panose="020B0502020202020204" pitchFamily="34" charset="0"/>
              </a:rPr>
              <a:t> </a:t>
            </a:r>
            <a:r>
              <a:rPr lang="en-US" sz="8000" dirty="0">
                <a:latin typeface="Century Gothic" panose="020B0502020202020204" pitchFamily="34" charset="0"/>
              </a:rPr>
              <a:t>way</a:t>
            </a:r>
            <a:endParaRPr lang="en-US" sz="8000" b="1" dirty="0">
              <a:solidFill>
                <a:srgbClr val="FE9202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Title 2"/>
          <p:cNvSpPr txBox="1">
            <a:spLocks/>
          </p:cNvSpPr>
          <p:nvPr/>
        </p:nvSpPr>
        <p:spPr>
          <a:xfrm>
            <a:off x="1" y="3946558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away</a:t>
            </a:r>
            <a:endParaRPr lang="en-US" sz="8000" b="1" dirty="0">
              <a:solidFill>
                <a:srgbClr val="1414B2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70C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70C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574504" y="514748"/>
            <a:ext cx="453112" cy="371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Other-BANANA">
            <a:hlinkClick r:id="" action="ppaction://media"/>
            <a:extLst>
              <a:ext uri="{FF2B5EF4-FFF2-40B4-BE49-F238E27FC236}">
                <a16:creationId xmlns:a16="http://schemas.microsoft.com/office/drawing/2014/main" id="{19376D86-6C8D-42E0-A011-A1ADACCB23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1899" y="1412687"/>
            <a:ext cx="609600" cy="6096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A1E3A55-DA75-4D61-9971-44AD7E025630}"/>
              </a:ext>
            </a:extLst>
          </p:cNvPr>
          <p:cNvSpPr/>
          <p:nvPr/>
        </p:nvSpPr>
        <p:spPr>
          <a:xfrm>
            <a:off x="114300" y="1404540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NEW_other">
            <a:hlinkClick r:id="" action="ppaction://media"/>
            <a:extLst>
              <a:ext uri="{FF2B5EF4-FFF2-40B4-BE49-F238E27FC236}">
                <a16:creationId xmlns:a16="http://schemas.microsoft.com/office/drawing/2014/main" id="{4829209F-1A55-48EA-AF37-9DE51D02DDF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06807" y="-289475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9213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62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800"/>
                                  </p:stCondLst>
                                  <p:iterate type="wd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2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16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98485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3" grpId="0"/>
      <p:bldP spid="4" grpId="0" uiExpand="1" build="p"/>
      <p:bldP spid="7" grpId="0"/>
      <p:bldP spid="19" grpId="0"/>
      <p:bldP spid="1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21762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a  bout</a:t>
            </a: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2937377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about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70C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70C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3F58D5A-F98E-5943-AB6B-0F56AC30A7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3846" y="-2296240"/>
            <a:ext cx="812800" cy="812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83E4C73-30A5-FB45-A21E-2BC96C62920D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86219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88668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err="1">
                <a:latin typeface="Century Gothic" panose="020B0502020202020204" pitchFamily="34" charset="0"/>
              </a:rPr>
              <a:t>e</a:t>
            </a:r>
            <a:r>
              <a:rPr lang="en-US" sz="8000" b="1" dirty="0" err="1">
                <a:solidFill>
                  <a:srgbClr val="1414B2"/>
                </a:solidFill>
                <a:latin typeface="Century Gothic" panose="020B0502020202020204" pitchFamily="34" charset="0"/>
              </a:rPr>
              <a:t>f</a:t>
            </a:r>
            <a:r>
              <a:rPr lang="en-US" sz="80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 </a:t>
            </a:r>
            <a:r>
              <a:rPr lang="en-US" sz="8000" b="1" dirty="0">
                <a:latin typeface="Century Gothic" panose="020B0502020202020204" pitchFamily="34" charset="0"/>
              </a:rPr>
              <a:t> </a:t>
            </a:r>
            <a:r>
              <a:rPr lang="en-US" sz="80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f</a:t>
            </a:r>
            <a:r>
              <a:rPr lang="en-US" sz="8000" dirty="0">
                <a:latin typeface="Century Gothic" panose="020B0502020202020204" pitchFamily="34" charset="0"/>
              </a:rPr>
              <a:t>ort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1314449" y="2814594"/>
            <a:ext cx="6229351" cy="1250123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400" dirty="0">
                <a:latin typeface="Century Gothic" panose="020B0502020202020204" pitchFamily="34" charset="0"/>
              </a:rPr>
              <a:t>effort</a:t>
            </a:r>
            <a:endParaRPr lang="en-US" sz="7400" b="1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C1F16D8-4FE3-D843-9236-3A225AD8E9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4449" y="-1771094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3866352-1E04-CC46-A5C5-48AA086C35E1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02422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88668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si</a:t>
            </a:r>
            <a:r>
              <a:rPr lang="en-US" sz="80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s </a:t>
            </a:r>
            <a:r>
              <a:rPr lang="en-US" sz="8000" b="1" dirty="0">
                <a:latin typeface="Century Gothic" panose="020B0502020202020204" pitchFamily="34" charset="0"/>
              </a:rPr>
              <a:t> </a:t>
            </a:r>
            <a:r>
              <a:rPr lang="en-US" sz="8000" b="1" dirty="0" err="1">
                <a:solidFill>
                  <a:srgbClr val="1414B2"/>
                </a:solidFill>
                <a:latin typeface="Century Gothic" panose="020B0502020202020204" pitchFamily="34" charset="0"/>
              </a:rPr>
              <a:t>t</a:t>
            </a:r>
            <a:r>
              <a:rPr lang="en-US" sz="8000" dirty="0" err="1">
                <a:latin typeface="Century Gothic" panose="020B0502020202020204" pitchFamily="34" charset="0"/>
              </a:rPr>
              <a:t>ers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3004283"/>
            <a:ext cx="8820151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sisters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6B4AA9F-F891-7C4A-8392-14FEC3BD10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8155" y="-2905202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4D390D6-4681-414B-A723-AB589B28B9B8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3037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-1" y="1488668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Chri</a:t>
            </a:r>
            <a:r>
              <a:rPr lang="en-US" sz="80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s </a:t>
            </a:r>
            <a:r>
              <a:rPr lang="en-US" sz="8000" b="1" dirty="0">
                <a:latin typeface="Century Gothic" panose="020B0502020202020204" pitchFamily="34" charset="0"/>
              </a:rPr>
              <a:t> </a:t>
            </a:r>
            <a:r>
              <a:rPr lang="en-US" sz="80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t</a:t>
            </a:r>
            <a:r>
              <a:rPr lang="en-US" sz="8000" dirty="0">
                <a:latin typeface="Century Gothic" panose="020B0502020202020204" pitchFamily="34" charset="0"/>
              </a:rPr>
              <a:t>ian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3004283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Christian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E702D9C-2307-404C-961E-F92B7B899A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0387" y="-2229491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2AD8A16-1A30-0445-A52F-694D20A9378F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58313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3655455" y="3094445"/>
            <a:ext cx="2658100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400" spc="300" dirty="0" err="1">
                <a:latin typeface="Century Gothic" panose="020B0502020202020204" pitchFamily="34" charset="0"/>
              </a:rPr>
              <a:t>ti</a:t>
            </a:r>
            <a:r>
              <a:rPr lang="en-US" sz="7400" spc="300" dirty="0">
                <a:latin typeface="Century Gothic" panose="020B0502020202020204" pitchFamily="34" charset="0"/>
              </a:rPr>
              <a:t>  </a:t>
            </a:r>
            <a:r>
              <a:rPr lang="en-US" sz="7400" spc="300" dirty="0" err="1">
                <a:latin typeface="Century Gothic" panose="020B0502020202020204" pitchFamily="34" charset="0"/>
              </a:rPr>
              <a:t>er</a:t>
            </a:r>
            <a:r>
              <a:rPr lang="en-US" sz="7400" spc="300" dirty="0">
                <a:latin typeface="Century Gothic" panose="020B0502020202020204" pitchFamily="34" charset="0"/>
              </a:rPr>
              <a:t> </a:t>
            </a:r>
            <a:endParaRPr lang="en-US" sz="7400" spc="3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495640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Tiger Words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00406" y="1466374"/>
            <a:ext cx="8743188" cy="1451186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When you see one consonant </a:t>
            </a:r>
          </a:p>
          <a:p>
            <a:pPr marL="0" indent="0" algn="ctr" fontAlgn="base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between two vowels, </a:t>
            </a:r>
          </a:p>
          <a:p>
            <a:pPr marL="0" indent="0" algn="ctr" fontAlgn="base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divide after the first vowel. </a:t>
            </a:r>
          </a:p>
          <a:p>
            <a:pPr marL="0" indent="0" algn="ctr" fontAlgn="base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Try this pattern first. </a:t>
            </a:r>
            <a:endParaRPr lang="en-US" sz="2300" dirty="0">
              <a:latin typeface="Century Gothic" panose="020B0502020202020204" pitchFamily="34" charset="0"/>
            </a:endParaRPr>
          </a:p>
        </p:txBody>
      </p:sp>
      <p:sp>
        <p:nvSpPr>
          <p:cNvPr id="19" name="Title 2"/>
          <p:cNvSpPr txBox="1">
            <a:spLocks/>
          </p:cNvSpPr>
          <p:nvPr/>
        </p:nvSpPr>
        <p:spPr>
          <a:xfrm>
            <a:off x="760861" y="4165096"/>
            <a:ext cx="813358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400" dirty="0" err="1">
                <a:latin typeface="Century Gothic" panose="020B0502020202020204" pitchFamily="34" charset="0"/>
              </a:rPr>
              <a:t>ti</a:t>
            </a:r>
            <a:r>
              <a:rPr lang="en-US" sz="7400" dirty="0">
                <a:latin typeface="Century Gothic" panose="020B0502020202020204" pitchFamily="34" charset="0"/>
              </a:rPr>
              <a:t>  </a:t>
            </a:r>
            <a:r>
              <a:rPr lang="en-US" sz="7400" b="1" dirty="0" err="1">
                <a:solidFill>
                  <a:srgbClr val="1414B2"/>
                </a:solidFill>
                <a:latin typeface="Century Gothic" panose="020B0502020202020204" pitchFamily="34" charset="0"/>
              </a:rPr>
              <a:t>g</a:t>
            </a:r>
            <a:r>
              <a:rPr lang="en-US" sz="7400" dirty="0" err="1">
                <a:latin typeface="Century Gothic" panose="020B0502020202020204" pitchFamily="34" charset="0"/>
              </a:rPr>
              <a:t>er</a:t>
            </a:r>
            <a:endParaRPr lang="en-US" sz="74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87353" y="3257149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rgbClr val="1414B2"/>
                </a:solidFill>
                <a:latin typeface="Century Gothic" panose="020B0502020202020204" pitchFamily="34" charset="0"/>
              </a:rPr>
              <a:t>g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pic>
        <p:nvPicPr>
          <p:cNvPr id="17" name="clip1-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333994" y="4992073"/>
            <a:ext cx="609600" cy="609600"/>
          </a:xfrm>
          <a:prstGeom prst="rect">
            <a:avLst/>
          </a:prstGeom>
        </p:spPr>
      </p:pic>
      <p:pic>
        <p:nvPicPr>
          <p:cNvPr id="18" name="clip1-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346694" y="97909"/>
            <a:ext cx="609600" cy="609600"/>
          </a:xfrm>
          <a:prstGeom prst="rect">
            <a:avLst/>
          </a:prstGeom>
        </p:spPr>
      </p:pic>
      <p:pic>
        <p:nvPicPr>
          <p:cNvPr id="21" name="clip2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200406" y="97909"/>
            <a:ext cx="609600" cy="609600"/>
          </a:xfrm>
          <a:prstGeom prst="rect">
            <a:avLst/>
          </a:prstGeom>
        </p:spPr>
      </p:pic>
      <p:cxnSp>
        <p:nvCxnSpPr>
          <p:cNvPr id="25" name="Straight Connector 24"/>
          <p:cNvCxnSpPr>
            <a:cxnSpLocks/>
          </p:cNvCxnSpPr>
          <p:nvPr/>
        </p:nvCxnSpPr>
        <p:spPr>
          <a:xfrm>
            <a:off x="4316451" y="3215758"/>
            <a:ext cx="0" cy="1038584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clip3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200406" y="4992073"/>
            <a:ext cx="609600" cy="609600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8115299" y="4927600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8115298" y="35382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0" y="0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-9144" y="4828414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clip1">
            <a:hlinkClick r:id="" action="ppaction://media"/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8459906" y="5864414"/>
            <a:ext cx="609600" cy="609600"/>
          </a:xfrm>
          <a:prstGeom prst="rect">
            <a:avLst/>
          </a:prstGeom>
        </p:spPr>
      </p:pic>
      <p:pic>
        <p:nvPicPr>
          <p:cNvPr id="8" name="clip4">
            <a:hlinkClick r:id="" action="ppaction://media"/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02116" y="4927600"/>
            <a:ext cx="609600" cy="6096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12701" y="4837762"/>
            <a:ext cx="1028699" cy="789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8347948" y="941183"/>
            <a:ext cx="453112" cy="371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try1st">
            <a:hlinkClick r:id="" action="ppaction://media"/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527050" y="5976208"/>
            <a:ext cx="609600" cy="609600"/>
          </a:xfrm>
          <a:prstGeom prst="rect">
            <a:avLst/>
          </a:prstGeom>
        </p:spPr>
      </p:pic>
      <p:pic>
        <p:nvPicPr>
          <p:cNvPr id="36" name="REDO">
            <a:hlinkClick r:id="" action="ppaction://media"/>
            <a:extLst>
              <a:ext uri="{FF2B5EF4-FFF2-40B4-BE49-F238E27FC236}">
                <a16:creationId xmlns:a16="http://schemas.microsoft.com/office/drawing/2014/main" id="{105EAAB7-D7B2-4C03-818D-4D76C3DA8274}"/>
              </a:ext>
            </a:extLst>
          </p:cNvPr>
          <p:cNvPicPr>
            <a:picLocks noChangeAspect="1"/>
          </p:cNvPicPr>
          <p:nvPr>
            <a:audioFile r:link="rId15"/>
            <p:extLst>
              <p:ext uri="{DAA4B4D4-6D71-4841-9C94-3DE7FCFB9230}">
                <p14:media xmlns:p14="http://schemas.microsoft.com/office/powerpoint/2010/main" r:embed="rId16">
                  <p14:trim end="246.3333"/>
                </p14:media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5625910" y="586441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1098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39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6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6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8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99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7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6" presetClass="emph" presetSubtype="0" fill="hold" grpId="1" nodeType="withEffect">
                                  <p:stCondLst>
                                    <p:cond delay="159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5" dur="10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50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0" nodeType="withEffect">
                                  <p:stCondLst>
                                    <p:cond delay="2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10000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10000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10000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  <p:bldLst>
      <p:bldP spid="16" grpId="0" uiExpand="1"/>
      <p:bldP spid="3" grpId="0"/>
      <p:bldP spid="4" grpId="0" uiExpand="1" build="p"/>
      <p:bldP spid="19" grpId="0" uiExpand="1"/>
      <p:bldP spid="19" grpId="1"/>
      <p:bldP spid="9" grpId="0" uiExpand="1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losed_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25402" y="4886496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5011" y="4710034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-1" y="1499819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e  </a:t>
            </a:r>
            <a:r>
              <a:rPr lang="en-US" sz="8000" b="1" dirty="0" err="1">
                <a:solidFill>
                  <a:srgbClr val="1414B2"/>
                </a:solidFill>
                <a:latin typeface="Century Gothic" panose="020B0502020202020204" pitchFamily="34" charset="0"/>
              </a:rPr>
              <a:t>v</a:t>
            </a:r>
            <a:r>
              <a:rPr lang="en-US" sz="8000" dirty="0" err="1">
                <a:latin typeface="Century Gothic" panose="020B0502020202020204" pitchFamily="34" charset="0"/>
              </a:rPr>
              <a:t>en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3015434"/>
            <a:ext cx="8934451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even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F3EB4F6-B4E6-F14D-BF16-AC074B06C9F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10542" y="-2038912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7883220-A17C-2F42-B815-3B5A671DD6BF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54809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6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losed_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25402" y="4886496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5011" y="4710034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-1" y="1499819"/>
            <a:ext cx="9143999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err="1">
                <a:latin typeface="Century Gothic" panose="020B0502020202020204" pitchFamily="34" charset="0"/>
              </a:rPr>
              <a:t>Je</a:t>
            </a:r>
            <a:r>
              <a:rPr lang="en-US" sz="8000" dirty="0">
                <a:latin typeface="Century Gothic" panose="020B0502020202020204" pitchFamily="34" charset="0"/>
              </a:rPr>
              <a:t>  </a:t>
            </a:r>
            <a:r>
              <a:rPr lang="en-US" sz="8000" b="1" dirty="0" err="1">
                <a:solidFill>
                  <a:srgbClr val="1414B2"/>
                </a:solidFill>
                <a:latin typeface="Century Gothic" panose="020B0502020202020204" pitchFamily="34" charset="0"/>
              </a:rPr>
              <a:t>s</a:t>
            </a:r>
            <a:r>
              <a:rPr lang="en-US" sz="8000" dirty="0" err="1">
                <a:latin typeface="Century Gothic" panose="020B0502020202020204" pitchFamily="34" charset="0"/>
              </a:rPr>
              <a:t>us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-1" y="3015434"/>
            <a:ext cx="9143998" cy="1060434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latin typeface="Century Gothic" panose="020B0502020202020204" pitchFamily="34" charset="0"/>
              </a:rPr>
              <a:t>Jesus</a:t>
            </a:r>
            <a:endParaRPr lang="en-US" sz="8000" b="1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480941F-F314-CD45-A018-9D40084471F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759198" y="-2007197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110E790-572D-A34C-820B-C1D87530DE75}"/>
              </a:ext>
            </a:extLst>
          </p:cNvPr>
          <p:cNvSpPr/>
          <p:nvPr/>
        </p:nvSpPr>
        <p:spPr>
          <a:xfrm>
            <a:off x="8401050" y="-882951"/>
            <a:ext cx="742950" cy="58210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7331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6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10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/>
      <p:bldP spid="9" grpId="0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52911</TotalTime>
  <Words>226</Words>
  <Application>Microsoft Macintosh PowerPoint</Application>
  <PresentationFormat>On-screen Show (16:10)</PresentationFormat>
  <Paragraphs>99</Paragraphs>
  <Slides>32</Slides>
  <Notes>0</Notes>
  <HiddenSlides>0</HiddenSlides>
  <MMClips>54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Century Gothic</vt:lpstr>
      <vt:lpstr>Office Theme</vt:lpstr>
      <vt:lpstr>PowerPoint Presentation</vt:lpstr>
      <vt:lpstr>Dividing Words</vt:lpstr>
      <vt:lpstr>Rabbit Words</vt:lpstr>
      <vt:lpstr>PowerPoint Presentation</vt:lpstr>
      <vt:lpstr>PowerPoint Presentation</vt:lpstr>
      <vt:lpstr>PowerPoint Presentation</vt:lpstr>
      <vt:lpstr>Tiger Words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Camel Words</vt:lpstr>
      <vt:lpstr>PowerPoint Presentation</vt:lpstr>
      <vt:lpstr>Turtle Words</vt:lpstr>
      <vt:lpstr>PowerPoint Presentation</vt:lpstr>
      <vt:lpstr>Anteater Words</vt:lpstr>
      <vt:lpstr>PowerPoint Presentation</vt:lpstr>
      <vt:lpstr>PowerPoint Presentation</vt:lpstr>
      <vt:lpstr>PowerPoint Presentation</vt:lpstr>
      <vt:lpstr>PowerPoint Presentation</vt:lpstr>
      <vt:lpstr>Foxes Suffixes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Syllable Divisions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 Mary Say Yes to God?</dc:title>
  <dc:creator>Lisa Suggs</dc:creator>
  <cp:lastModifiedBy>Carol Hale</cp:lastModifiedBy>
  <cp:revision>447</cp:revision>
  <dcterms:created xsi:type="dcterms:W3CDTF">2017-01-10T01:35:56Z</dcterms:created>
  <dcterms:modified xsi:type="dcterms:W3CDTF">2018-08-31T17:36:28Z</dcterms:modified>
</cp:coreProperties>
</file>